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2" r:id="rId7"/>
    <p:sldId id="270" r:id="rId8"/>
    <p:sldId id="269" r:id="rId9"/>
    <p:sldId id="260" r:id="rId10"/>
    <p:sldId id="261" r:id="rId11"/>
    <p:sldId id="263" r:id="rId12"/>
    <p:sldId id="264" r:id="rId13"/>
    <p:sldId id="271" r:id="rId14"/>
    <p:sldId id="265" r:id="rId15"/>
    <p:sldId id="266" r:id="rId16"/>
    <p:sldId id="267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accent3"/>
                </a:solidFill>
                <a:latin typeface="Lato Light" panose="020F0302020204030203"/>
                <a:ea typeface="+mn-ea"/>
                <a:cs typeface="+mn-cs"/>
              </a:defRPr>
            </a:pPr>
            <a:r>
              <a:rPr lang="en-US" sz="3000" b="1" dirty="0">
                <a:solidFill>
                  <a:srgbClr val="002060"/>
                </a:solidFill>
                <a:latin typeface="Lato Light" panose="020F0302020204030203"/>
              </a:rPr>
              <a:t>Registered Voters (November</a:t>
            </a:r>
            <a:r>
              <a:rPr lang="en-US" sz="3000" b="1" baseline="0" dirty="0">
                <a:solidFill>
                  <a:srgbClr val="002060"/>
                </a:solidFill>
                <a:latin typeface="Lato Light" panose="020F0302020204030203"/>
              </a:rPr>
              <a:t> 30, 2017)</a:t>
            </a:r>
          </a:p>
          <a:p>
            <a:pPr>
              <a:defRPr sz="3600">
                <a:solidFill>
                  <a:schemeClr val="accent3"/>
                </a:solidFill>
                <a:latin typeface="Lato Light" panose="020F0302020204030203"/>
              </a:defRPr>
            </a:pPr>
            <a:r>
              <a:rPr lang="en-US" sz="3000" b="1" baseline="0" dirty="0">
                <a:solidFill>
                  <a:srgbClr val="002060"/>
                </a:solidFill>
                <a:latin typeface="Lato Light" panose="020F0302020204030203"/>
              </a:rPr>
              <a:t>Statewide</a:t>
            </a:r>
            <a:endParaRPr lang="en-US" sz="3000" b="1" dirty="0">
              <a:solidFill>
                <a:srgbClr val="002060"/>
              </a:solidFill>
              <a:latin typeface="Lato Light" panose="020F0302020204030203"/>
            </a:endParaRPr>
          </a:p>
        </c:rich>
      </c:tx>
      <c:layout>
        <c:manualLayout>
          <c:xMode val="edge"/>
          <c:yMode val="edge"/>
          <c:x val="0.22181537762608025"/>
          <c:y val="8.2816102984376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accent3"/>
              </a:solidFill>
              <a:latin typeface="Lato Light" panose="020F0302020204030203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150923312876891"/>
          <c:y val="0.17634306581242559"/>
          <c:w val="0.40022049703556356"/>
          <c:h val="0.839629065082630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Voters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F2-4BE9-B886-07EAAB10054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F2-4BE9-B886-07EAAB10054D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F2-4BE9-B886-07EAAB1005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F2-4BE9-B886-07EAAB10054D}"/>
              </c:ext>
            </c:extLst>
          </c:dPt>
          <c:dLbls>
            <c:dLbl>
              <c:idx val="0"/>
              <c:layout>
                <c:manualLayout>
                  <c:x val="-0.15375615338179427"/>
                  <c:y val="0.125837368155067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F2-4BE9-B886-07EAAB1005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F2-4BE9-B886-07EAAB1005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F2-4BE9-B886-07EAAB1005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Republican 4,638,347</c:v>
                </c:pt>
                <c:pt idx="1">
                  <c:v>Democrat 4,939,894</c:v>
                </c:pt>
                <c:pt idx="2">
                  <c:v>NPA/OTH 3,511,088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4638347</c:v>
                </c:pt>
                <c:pt idx="1">
                  <c:v>4939894</c:v>
                </c:pt>
                <c:pt idx="2">
                  <c:v>3511088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F2-4BE9-B886-07EAAB1005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6004519221129254"/>
          <c:y val="0.17873591887970522"/>
          <c:w val="0.17680234339221843"/>
          <c:h val="0.75905491502905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</cdr:x>
      <cdr:y>0.5747</cdr:y>
    </cdr:from>
    <cdr:to>
      <cdr:x>0.32976</cdr:x>
      <cdr:y>0.64147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03663" y="7048698"/>
          <a:ext cx="3333019" cy="8189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>
              <a:solidFill>
                <a:schemeClr val="accent2"/>
              </a:solidFill>
            </a:rPr>
            <a:t>3,510,486</a:t>
          </a:r>
          <a:endParaRPr lang="en-US" sz="105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0.19035</cdr:x>
      <cdr:y>0.3163</cdr:y>
    </cdr:from>
    <cdr:to>
      <cdr:x>0.3271</cdr:x>
      <cdr:y>0.38307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20135" y="1940237"/>
          <a:ext cx="1666821" cy="4095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solidFill>
                <a:schemeClr val="accent2"/>
              </a:solidFill>
            </a:rPr>
            <a:t>4,815,749</a:t>
          </a:r>
        </a:p>
      </cdr:txBody>
    </cdr:sp>
  </cdr:relSizeAnchor>
  <cdr:relSizeAnchor xmlns:cdr="http://schemas.openxmlformats.org/drawingml/2006/chartDrawing">
    <cdr:from>
      <cdr:x>0.18228</cdr:x>
      <cdr:y>0.82671</cdr:y>
    </cdr:from>
    <cdr:to>
      <cdr:x>0.31903</cdr:x>
      <cdr:y>0.89348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221215" y="5069785"/>
          <a:ext cx="1666388" cy="40946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>
              <a:solidFill>
                <a:schemeClr val="accent2"/>
              </a:solidFill>
            </a:rPr>
            <a:t>4,550,146</a:t>
          </a:r>
          <a:endParaRPr lang="en-US" sz="105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0.12196</cdr:x>
      <cdr:y>0.18219</cdr:y>
    </cdr:from>
    <cdr:to>
      <cdr:x>0.41432</cdr:x>
      <cdr:y>0.32772</cdr:y>
    </cdr:to>
    <cdr:pic>
      <cdr:nvPicPr>
        <cdr:cNvPr id="6" name="Picture 5">
          <a:extLst xmlns:a="http://schemas.openxmlformats.org/drawingml/2006/main">
            <a:ext uri="{FF2B5EF4-FFF2-40B4-BE49-F238E27FC236}">
              <a16:creationId xmlns:a16="http://schemas.microsoft.com/office/drawing/2014/main" id="{307254F6-35FB-49F8-8BD0-BDAC68539F77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4840" t="45502" r="55929" b="46825"/>
        <a:stretch xmlns:a="http://schemas.openxmlformats.org/drawingml/2006/main"/>
      </cdr:blipFill>
      <cdr:spPr bwMode="auto">
        <a:xfrm xmlns:a="http://schemas.openxmlformats.org/drawingml/2006/main">
          <a:off x="1486567" y="1117599"/>
          <a:ext cx="3563521" cy="892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0.12657</cdr:x>
      <cdr:y>0.47379</cdr:y>
    </cdr:from>
    <cdr:to>
      <cdr:x>0.39129</cdr:x>
      <cdr:y>0.56963</cdr:y>
    </cdr:to>
    <cdr:pic>
      <cdr:nvPicPr>
        <cdr:cNvPr id="7" name="Picture 6">
          <a:extLst xmlns:a="http://schemas.openxmlformats.org/drawingml/2006/main">
            <a:ext uri="{FF2B5EF4-FFF2-40B4-BE49-F238E27FC236}">
              <a16:creationId xmlns:a16="http://schemas.microsoft.com/office/drawing/2014/main" id="{AB8D48E3-E87C-40DA-B62C-27FB4B65E5C3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4840" t="61376" r="56731" b="32804"/>
        <a:stretch xmlns:a="http://schemas.openxmlformats.org/drawingml/2006/main"/>
      </cdr:blipFill>
      <cdr:spPr bwMode="auto">
        <a:xfrm xmlns:a="http://schemas.openxmlformats.org/drawingml/2006/main">
          <a:off x="1542716" y="2906294"/>
          <a:ext cx="3226637" cy="5878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0.12591</cdr:x>
      <cdr:y>0.71962</cdr:y>
    </cdr:from>
    <cdr:to>
      <cdr:x>0.4084</cdr:x>
      <cdr:y>0.83769</cdr:y>
    </cdr:to>
    <cdr:pic>
      <cdr:nvPicPr>
        <cdr:cNvPr id="8" name="Picture 7">
          <a:extLst xmlns:a="http://schemas.openxmlformats.org/drawingml/2006/main">
            <a:ext uri="{FF2B5EF4-FFF2-40B4-BE49-F238E27FC236}">
              <a16:creationId xmlns:a16="http://schemas.microsoft.com/office/drawing/2014/main" id="{4EE095B6-58AA-426F-A766-8634887C4607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5161" t="33068" r="54968" b="60318"/>
        <a:stretch xmlns:a="http://schemas.openxmlformats.org/drawingml/2006/main"/>
      </cdr:blipFill>
      <cdr:spPr bwMode="auto">
        <a:xfrm xmlns:a="http://schemas.openxmlformats.org/drawingml/2006/main">
          <a:off x="1534715" y="4414244"/>
          <a:ext cx="3443221" cy="72425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B2B154-AE5E-4492-AC29-EB7AB8CF4A7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96F427-D2EF-427B-95D0-95A2D1EC7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C87E90-4865-420E-97CE-564A194276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CED1EC-95FF-4801-B905-3AD2F83C0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7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4116-65EB-4621-A050-D81AA9CFADB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34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Lato Light" panose="020F0302020204030203" pitchFamily="34" charset="0"/>
            </a:endParaRPr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43B0B5-506C-4D7C-BA12-B89C14C61C8D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1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5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4116-65EB-4621-A050-D81AA9CFADB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4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4116-65EB-4621-A050-D81AA9CFADB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6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4116-65EB-4621-A050-D81AA9CFADB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4116-65EB-4621-A050-D81AA9CFADB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9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4116-65EB-4621-A050-D81AA9CFADB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4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themes.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4116-65EB-4621-A050-D81AA9CFADB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14116-65EB-4621-A050-D81AA9CFADB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1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873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449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712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4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318" y="6156252"/>
            <a:ext cx="2288184" cy="669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0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91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527" y="1749778"/>
            <a:ext cx="4643899" cy="29265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39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28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8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268469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278732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654316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85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89" y="0"/>
            <a:ext cx="659691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16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063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0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DC6ED623-356C-4B1C-BF74-BBF910225FC0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D4953668-73B2-4B3D-A155-DE267B3FAF0C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8892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4644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173864BE-E294-4E6D-9B81-B523F4795D92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640504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576470D2-0D6A-4504-825F-C5EA6C397599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AC41116D-8F98-4820-A9DA-CB86138C0A15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7791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4F8C1336-0529-4273-B830-3E2EE59EA2B2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ECA6A5F1-E17C-4F4B-ADF2-3F562203BA9E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43592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FF96C9B0-1B96-46C8-BD9F-43A1576F1E9F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AB55FD92-395F-4D2D-BFA8-58AD3788F309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27580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00CC23B2-A0A8-4644-9FC7-4785288F25CB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D988ABB5-27C9-4624-8A06-8882EEEA653B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71682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F8FC4FC2-7D08-467F-9A44-E53C9B9170C8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D92B6AC6-F225-4DB8-BFF9-8FFA13B0218B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668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E37F7CF8-0617-4929-A104-97DC0E357FC1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7F87F612-0956-4113-820D-F5C5C1470781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685338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86875E51-B08F-4DB6-9BA9-D68041B544AE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29F29D57-CD02-4F15-BC41-5AD0E9B9140C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34933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8993C5A0-DE93-444F-87B7-82539146D0FB}" type="datetimeFigureOut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1/10/2018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A86AF19C-DCFA-4678-91A7-FAC3734EC830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45463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/>
          <a:lstStyle>
            <a:lvl1pPr defTabSz="9142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</a:defRPr>
            </a:lvl1pPr>
          </a:lstStyle>
          <a:p>
            <a:pPr defTabSz="913607" fontAlgn="base">
              <a:spcBef>
                <a:spcPct val="0"/>
              </a:spcBef>
              <a:spcAft>
                <a:spcPct val="0"/>
              </a:spcAft>
              <a:defRPr/>
            </a:pPr>
            <a:fld id="{510C82B4-15F8-4609-9F26-6F3C1A741976}" type="slidenum">
              <a:rPr lang="en-US" altLang="en-US" smtClean="0">
                <a:ea typeface="MS PGothic" panose="020B0600070205080204" pitchFamily="34" charset="-128"/>
              </a:rPr>
              <a:pPr defTabSz="9136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65427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8111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4" y="0"/>
            <a:ext cx="12216454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395747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05677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527" y="1749778"/>
            <a:ext cx="4643899" cy="292652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39"/>
            <a:ext cx="2166413" cy="136524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28"/>
            <a:ext cx="2166413" cy="136524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407311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268469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278732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654316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357968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89" y="0"/>
            <a:ext cx="6596911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83909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73091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13132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516" indent="0" algn="ctr">
              <a:buNone/>
              <a:defRPr sz="2000"/>
            </a:lvl2pPr>
            <a:lvl3pPr marL="911029" indent="0" algn="ctr">
              <a:buNone/>
              <a:defRPr sz="1800"/>
            </a:lvl3pPr>
            <a:lvl4pPr marL="1366538" indent="0" algn="ctr">
              <a:buNone/>
              <a:defRPr sz="1600"/>
            </a:lvl4pPr>
            <a:lvl5pPr marL="1822051" indent="0" algn="ctr">
              <a:buNone/>
              <a:defRPr sz="1600"/>
            </a:lvl5pPr>
            <a:lvl6pPr marL="2277561" indent="0" algn="ctr">
              <a:buNone/>
              <a:defRPr sz="1600"/>
            </a:lvl6pPr>
            <a:lvl7pPr marL="2733072" indent="0" algn="ctr">
              <a:buNone/>
              <a:defRPr sz="1600"/>
            </a:lvl7pPr>
            <a:lvl8pPr marL="3188583" indent="0" algn="ctr">
              <a:buNone/>
              <a:defRPr sz="1600"/>
            </a:lvl8pPr>
            <a:lvl9pPr marL="36440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19E10E8D-FB55-4392-91C8-C65ECE5D23AA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3462B174-9021-4090-8C3D-C6DBA0FA9D35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11546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CB0CB402-4F48-4182-8CBD-6662620DD34E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1478C716-C245-474A-86AE-73B808A0469B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079182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5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0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6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2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7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3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8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4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8A932CB6-98E3-4579-A60B-E3488D613068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5036DC85-A26E-4595-9887-F70E009BE440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9126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93420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2B22C965-F195-472C-B792-97DC9857D3BD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FEC74842-7D63-44C0-87A8-E353CB01A341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94149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16" indent="0">
              <a:buNone/>
              <a:defRPr sz="2000" b="1"/>
            </a:lvl2pPr>
            <a:lvl3pPr marL="911029" indent="0">
              <a:buNone/>
              <a:defRPr sz="1800" b="1"/>
            </a:lvl3pPr>
            <a:lvl4pPr marL="1366538" indent="0">
              <a:buNone/>
              <a:defRPr sz="1600" b="1"/>
            </a:lvl4pPr>
            <a:lvl5pPr marL="1822051" indent="0">
              <a:buNone/>
              <a:defRPr sz="1600" b="1"/>
            </a:lvl5pPr>
            <a:lvl6pPr marL="2277561" indent="0">
              <a:buNone/>
              <a:defRPr sz="1600" b="1"/>
            </a:lvl6pPr>
            <a:lvl7pPr marL="2733072" indent="0">
              <a:buNone/>
              <a:defRPr sz="1600" b="1"/>
            </a:lvl7pPr>
            <a:lvl8pPr marL="3188583" indent="0">
              <a:buNone/>
              <a:defRPr sz="1600" b="1"/>
            </a:lvl8pPr>
            <a:lvl9pPr marL="3644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16" indent="0">
              <a:buNone/>
              <a:defRPr sz="2000" b="1"/>
            </a:lvl2pPr>
            <a:lvl3pPr marL="911029" indent="0">
              <a:buNone/>
              <a:defRPr sz="1800" b="1"/>
            </a:lvl3pPr>
            <a:lvl4pPr marL="1366538" indent="0">
              <a:buNone/>
              <a:defRPr sz="1600" b="1"/>
            </a:lvl4pPr>
            <a:lvl5pPr marL="1822051" indent="0">
              <a:buNone/>
              <a:defRPr sz="1600" b="1"/>
            </a:lvl5pPr>
            <a:lvl6pPr marL="2277561" indent="0">
              <a:buNone/>
              <a:defRPr sz="1600" b="1"/>
            </a:lvl6pPr>
            <a:lvl7pPr marL="2733072" indent="0">
              <a:buNone/>
              <a:defRPr sz="1600" b="1"/>
            </a:lvl7pPr>
            <a:lvl8pPr marL="3188583" indent="0">
              <a:buNone/>
              <a:defRPr sz="1600" b="1"/>
            </a:lvl8pPr>
            <a:lvl9pPr marL="3644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9F87D6B7-2003-4DCA-ACDF-36DBBAC83572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1903560D-FE68-4D88-93E5-F4CA8D25CB4C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3422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83BB99F2-4D90-42F5-8225-1CCB0266D309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47EDA485-B197-4686-9CC1-8D78B2D04CA1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1002958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78620E84-4E10-4C01-ABFC-A27BC9E70C49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E93E0F3C-F2D7-4E0C-89E5-597840FA9477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289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516" indent="0">
              <a:buNone/>
              <a:defRPr sz="1400"/>
            </a:lvl2pPr>
            <a:lvl3pPr marL="911029" indent="0">
              <a:buNone/>
              <a:defRPr sz="1200"/>
            </a:lvl3pPr>
            <a:lvl4pPr marL="1366538" indent="0">
              <a:buNone/>
              <a:defRPr sz="1000"/>
            </a:lvl4pPr>
            <a:lvl5pPr marL="1822051" indent="0">
              <a:buNone/>
              <a:defRPr sz="1000"/>
            </a:lvl5pPr>
            <a:lvl6pPr marL="2277561" indent="0">
              <a:buNone/>
              <a:defRPr sz="1000"/>
            </a:lvl6pPr>
            <a:lvl7pPr marL="2733072" indent="0">
              <a:buNone/>
              <a:defRPr sz="1000"/>
            </a:lvl7pPr>
            <a:lvl8pPr marL="3188583" indent="0">
              <a:buNone/>
              <a:defRPr sz="1000"/>
            </a:lvl8pPr>
            <a:lvl9pPr marL="36440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2C130FA2-1E79-48FF-A57A-D1A75DA22BF9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43914C7B-4464-425F-9253-28080E92DE21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617019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6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5516" indent="0">
              <a:buNone/>
              <a:defRPr sz="2800"/>
            </a:lvl2pPr>
            <a:lvl3pPr marL="911029" indent="0">
              <a:buNone/>
              <a:defRPr sz="2400"/>
            </a:lvl3pPr>
            <a:lvl4pPr marL="1366538" indent="0">
              <a:buNone/>
              <a:defRPr sz="2000"/>
            </a:lvl4pPr>
            <a:lvl5pPr marL="1822051" indent="0">
              <a:buNone/>
              <a:defRPr sz="2000"/>
            </a:lvl5pPr>
            <a:lvl6pPr marL="2277561" indent="0">
              <a:buNone/>
              <a:defRPr sz="2000"/>
            </a:lvl6pPr>
            <a:lvl7pPr marL="2733072" indent="0">
              <a:buNone/>
              <a:defRPr sz="2000"/>
            </a:lvl7pPr>
            <a:lvl8pPr marL="3188583" indent="0">
              <a:buNone/>
              <a:defRPr sz="2000"/>
            </a:lvl8pPr>
            <a:lvl9pPr marL="3644095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516" indent="0">
              <a:buNone/>
              <a:defRPr sz="1400"/>
            </a:lvl2pPr>
            <a:lvl3pPr marL="911029" indent="0">
              <a:buNone/>
              <a:defRPr sz="1200"/>
            </a:lvl3pPr>
            <a:lvl4pPr marL="1366538" indent="0">
              <a:buNone/>
              <a:defRPr sz="1000"/>
            </a:lvl4pPr>
            <a:lvl5pPr marL="1822051" indent="0">
              <a:buNone/>
              <a:defRPr sz="1000"/>
            </a:lvl5pPr>
            <a:lvl6pPr marL="2277561" indent="0">
              <a:buNone/>
              <a:defRPr sz="1000"/>
            </a:lvl6pPr>
            <a:lvl7pPr marL="2733072" indent="0">
              <a:buNone/>
              <a:defRPr sz="1000"/>
            </a:lvl7pPr>
            <a:lvl8pPr marL="3188583" indent="0">
              <a:buNone/>
              <a:defRPr sz="1000"/>
            </a:lvl8pPr>
            <a:lvl9pPr marL="364409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304B1639-8DB6-4741-B899-2B3B745E65F5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2056F0B8-E534-43F6-BB85-8F5D0C26F5B3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48149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EBDF98B3-A346-4A57-A1A2-59F728647A7B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2F744455-2FF7-45A7-8E47-18D498CB50F1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770952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694D0E41-F404-4A1A-B04E-2B72C160294A}" type="datetimeFigureOut">
              <a:rPr lang="en-US">
                <a:ea typeface="MS PGothic" panose="020B0600070205080204" pitchFamily="34" charset="-128"/>
              </a:rPr>
              <a:pPr>
                <a:defRPr/>
              </a:pPr>
              <a:t>1/10/2018</a:t>
            </a:fld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350"/>
            <a:ext cx="2743120" cy="365125"/>
          </a:xfrm>
          <a:prstGeom prst="rect">
            <a:avLst/>
          </a:prstGeom>
        </p:spPr>
        <p:txBody>
          <a:bodyPr lIns="91152" tIns="45576" rIns="91152" bIns="45576"/>
          <a:lstStyle>
            <a:lvl1pPr defTabSz="911074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Calibri"/>
              </a:defRPr>
            </a:lvl1pPr>
          </a:lstStyle>
          <a:p>
            <a:pPr>
              <a:defRPr/>
            </a:pPr>
            <a:fld id="{5B626257-55FA-4CB9-983A-93E38D85AA2B}" type="slidenum">
              <a:rPr lang="en-US"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979264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171" y="6156325"/>
            <a:ext cx="2288183" cy="6699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129" tIns="45564" rIns="91129" bIns="45564" anchor="ctr"/>
          <a:lstStyle/>
          <a:p>
            <a:pPr algn="ctr" defTabSz="911074">
              <a:defRPr/>
            </a:pPr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4" y="0"/>
            <a:ext cx="12216454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74975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60418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7193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544" y="1749778"/>
            <a:ext cx="4643899" cy="292652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42"/>
            <a:ext cx="2166413" cy="136524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32"/>
            <a:ext cx="2166413" cy="136524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141604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74" y="1268473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36" y="1278739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710" y="3654317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577634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106" y="0"/>
            <a:ext cx="6596911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96177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15507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240774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31" indent="0" algn="ctr">
              <a:buNone/>
              <a:defRPr sz="2000"/>
            </a:lvl2pPr>
            <a:lvl3pPr marL="913259" indent="0" algn="ctr">
              <a:buNone/>
              <a:defRPr sz="1800"/>
            </a:lvl3pPr>
            <a:lvl4pPr marL="1369887" indent="0" algn="ctr">
              <a:buNone/>
              <a:defRPr sz="1600"/>
            </a:lvl4pPr>
            <a:lvl5pPr marL="1826518" indent="0" algn="ctr">
              <a:buNone/>
              <a:defRPr sz="1600"/>
            </a:lvl5pPr>
            <a:lvl6pPr marL="2283145" indent="0" algn="ctr">
              <a:buNone/>
              <a:defRPr sz="1600"/>
            </a:lvl6pPr>
            <a:lvl7pPr marL="2739774" indent="0" algn="ctr">
              <a:buNone/>
              <a:defRPr sz="1600"/>
            </a:lvl7pPr>
            <a:lvl8pPr marL="3196403" indent="0" algn="ctr">
              <a:buNone/>
              <a:defRPr sz="1600"/>
            </a:lvl8pPr>
            <a:lvl9pPr marL="365303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30736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5864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8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0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58528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23236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59" indent="0">
              <a:buNone/>
              <a:defRPr sz="1800" b="1"/>
            </a:lvl3pPr>
            <a:lvl4pPr marL="1369887" indent="0">
              <a:buNone/>
              <a:defRPr sz="1600" b="1"/>
            </a:lvl4pPr>
            <a:lvl5pPr marL="1826518" indent="0">
              <a:buNone/>
              <a:defRPr sz="1600" b="1"/>
            </a:lvl5pPr>
            <a:lvl6pPr marL="2283145" indent="0">
              <a:buNone/>
              <a:defRPr sz="1600" b="1"/>
            </a:lvl6pPr>
            <a:lvl7pPr marL="2739774" indent="0">
              <a:buNone/>
              <a:defRPr sz="1600" b="1"/>
            </a:lvl7pPr>
            <a:lvl8pPr marL="3196403" indent="0">
              <a:buNone/>
              <a:defRPr sz="1600" b="1"/>
            </a:lvl8pPr>
            <a:lvl9pPr marL="36530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59" indent="0">
              <a:buNone/>
              <a:defRPr sz="1800" b="1"/>
            </a:lvl3pPr>
            <a:lvl4pPr marL="1369887" indent="0">
              <a:buNone/>
              <a:defRPr sz="1600" b="1"/>
            </a:lvl4pPr>
            <a:lvl5pPr marL="1826518" indent="0">
              <a:buNone/>
              <a:defRPr sz="1600" b="1"/>
            </a:lvl5pPr>
            <a:lvl6pPr marL="2283145" indent="0">
              <a:buNone/>
              <a:defRPr sz="1600" b="1"/>
            </a:lvl6pPr>
            <a:lvl7pPr marL="2739774" indent="0">
              <a:buNone/>
              <a:defRPr sz="1600" b="1"/>
            </a:lvl7pPr>
            <a:lvl8pPr marL="3196403" indent="0">
              <a:buNone/>
              <a:defRPr sz="1600" b="1"/>
            </a:lvl8pPr>
            <a:lvl9pPr marL="36530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3393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8938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73707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05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31" indent="0">
              <a:buNone/>
              <a:defRPr sz="1400"/>
            </a:lvl2pPr>
            <a:lvl3pPr marL="913259" indent="0">
              <a:buNone/>
              <a:defRPr sz="1200"/>
            </a:lvl3pPr>
            <a:lvl4pPr marL="1369887" indent="0">
              <a:buNone/>
              <a:defRPr sz="1000"/>
            </a:lvl4pPr>
            <a:lvl5pPr marL="1826518" indent="0">
              <a:buNone/>
              <a:defRPr sz="1000"/>
            </a:lvl5pPr>
            <a:lvl6pPr marL="2283145" indent="0">
              <a:buNone/>
              <a:defRPr sz="1000"/>
            </a:lvl6pPr>
            <a:lvl7pPr marL="2739774" indent="0">
              <a:buNone/>
              <a:defRPr sz="1000"/>
            </a:lvl7pPr>
            <a:lvl8pPr marL="3196403" indent="0">
              <a:buNone/>
              <a:defRPr sz="1000"/>
            </a:lvl8pPr>
            <a:lvl9pPr marL="365303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13623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59" indent="0">
              <a:buNone/>
              <a:defRPr sz="2400"/>
            </a:lvl3pPr>
            <a:lvl4pPr marL="1369887" indent="0">
              <a:buNone/>
              <a:defRPr sz="2000"/>
            </a:lvl4pPr>
            <a:lvl5pPr marL="1826518" indent="0">
              <a:buNone/>
              <a:defRPr sz="2000"/>
            </a:lvl5pPr>
            <a:lvl6pPr marL="2283145" indent="0">
              <a:buNone/>
              <a:defRPr sz="2000"/>
            </a:lvl6pPr>
            <a:lvl7pPr marL="2739774" indent="0">
              <a:buNone/>
              <a:defRPr sz="2000"/>
            </a:lvl7pPr>
            <a:lvl8pPr marL="3196403" indent="0">
              <a:buNone/>
              <a:defRPr sz="2000"/>
            </a:lvl8pPr>
            <a:lvl9pPr marL="3653031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31" indent="0">
              <a:buNone/>
              <a:defRPr sz="1400"/>
            </a:lvl2pPr>
            <a:lvl3pPr marL="913259" indent="0">
              <a:buNone/>
              <a:defRPr sz="1200"/>
            </a:lvl3pPr>
            <a:lvl4pPr marL="1369887" indent="0">
              <a:buNone/>
              <a:defRPr sz="1000"/>
            </a:lvl4pPr>
            <a:lvl5pPr marL="1826518" indent="0">
              <a:buNone/>
              <a:defRPr sz="1000"/>
            </a:lvl5pPr>
            <a:lvl6pPr marL="2283145" indent="0">
              <a:buNone/>
              <a:defRPr sz="1000"/>
            </a:lvl6pPr>
            <a:lvl7pPr marL="2739774" indent="0">
              <a:buNone/>
              <a:defRPr sz="1000"/>
            </a:lvl7pPr>
            <a:lvl8pPr marL="3196403" indent="0">
              <a:buNone/>
              <a:defRPr sz="1000"/>
            </a:lvl8pPr>
            <a:lvl9pPr marL="365303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2368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00609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C764DE79-268F-4C1A-8933-263129D2AF90}" type="datetimeFigureOut">
              <a:rPr lang="en-US">
                <a:solidFill>
                  <a:srgbClr val="737572"/>
                </a:solidFill>
              </a:rPr>
              <a:pPr defTabSz="913304"/>
              <a:t>1/10/2018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lIns="91350" tIns="45675" rIns="91350" bIns="45675"/>
          <a:lstStyle/>
          <a:p>
            <a:pPr defTabSz="913304"/>
            <a:fld id="{48F63A3B-78C7-47BE-AE5E-E10140E04643}" type="slidenum">
              <a:rPr lang="en-US">
                <a:solidFill>
                  <a:srgbClr val="737572"/>
                </a:solidFill>
              </a:rPr>
              <a:pPr defTabSz="913304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0360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322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23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</p:spPr>
        <p:txBody>
          <a:bodyPr lIns="243556" tIns="121779" rIns="243556" bIns="121779"/>
          <a:lstStyle/>
          <a:p>
            <a:pPr defTabSz="913304"/>
            <a:r>
              <a:rPr lang="en-US" dirty="0">
                <a:solidFill>
                  <a:srgbClr val="737572"/>
                </a:solidFill>
              </a:rPr>
              <a:t>www.bestppt.com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10292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33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771039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3649925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79017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303331" y="1492437"/>
            <a:ext cx="2057936" cy="20574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7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998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148766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4044673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872948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9688276" y="1264000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1148766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4044673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6872948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9688276" y="3784294"/>
            <a:ext cx="1371957" cy="13716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02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6"/>
          </a:xfrm>
          <a:prstGeom prst="rect">
            <a:avLst/>
          </a:prstGeom>
        </p:spPr>
        <p:txBody>
          <a:bodyPr lIns="243556" tIns="121779" rIns="243556" bIns="121779"/>
          <a:lstStyle/>
          <a:p>
            <a:pPr defTabSz="913304"/>
            <a:r>
              <a:rPr lang="en-US" dirty="0">
                <a:solidFill>
                  <a:srgbClr val="737572"/>
                </a:solidFill>
              </a:rPr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" y="2051086"/>
            <a:ext cx="12184543" cy="48069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79" tIns="60890" rIns="121779" bIns="60890" rtlCol="0" anchor="ctr"/>
          <a:lstStyle/>
          <a:p>
            <a:pPr algn="ctr" defTabSz="913304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" y="2051050"/>
            <a:ext cx="2439829" cy="238125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83624" y="2051050"/>
            <a:ext cx="2439829" cy="238125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4192" y="4432305"/>
            <a:ext cx="2439829" cy="2425701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763283" y="2051050"/>
            <a:ext cx="2439829" cy="2381250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323453" y="4432305"/>
            <a:ext cx="2439829" cy="2425701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565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our Clients are S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347245" y="1816528"/>
            <a:ext cx="1111152" cy="1110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511771" y="1816528"/>
            <a:ext cx="1111152" cy="1110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1347245" y="3758383"/>
            <a:ext cx="1111152" cy="1110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6511771" y="3758383"/>
            <a:ext cx="1111152" cy="111086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49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3" y="0"/>
            <a:ext cx="6082503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51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3"/>
            <a:ext cx="4691264" cy="470114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79" y="1379757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79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398788" y="1379757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398788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3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13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97697" y="1369492"/>
            <a:ext cx="2317411" cy="470114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85656" y="1369494"/>
            <a:ext cx="4691264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547479" y="1379757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785662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9515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547479" y="3755341"/>
            <a:ext cx="2317411" cy="23152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715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62" y="1268472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24" y="1278737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8" y="3654316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150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-40639" y="157238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2414500" y="4017555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869635" y="157238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7324765" y="4017555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779904" y="1572382"/>
            <a:ext cx="2445173" cy="2445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36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65043" y="0"/>
            <a:ext cx="4026963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" y="0"/>
            <a:ext cx="4026963" cy="6858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82524" y="0"/>
            <a:ext cx="4026963" cy="3429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82524" y="3488436"/>
            <a:ext cx="4026963" cy="336956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5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05162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94" y="0"/>
            <a:ext cx="659691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343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34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>
                <a:solidFill>
                  <a:srgbClr val="FFFFFF"/>
                </a:solidFill>
              </a:rPr>
              <a:pPr defTabSz="914217"/>
              <a:t>1/10/2018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>
                <a:solidFill>
                  <a:srgbClr val="FFFFFF"/>
                </a:solidFill>
              </a:rPr>
              <a:pPr defTabSz="91421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468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5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4" y="6198842"/>
            <a:ext cx="1388684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56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Title Placeholder 10"/>
          <p:cNvSpPr>
            <a:spLocks noGrp="1"/>
          </p:cNvSpPr>
          <p:nvPr>
            <p:ph type="title"/>
          </p:nvPr>
        </p:nvSpPr>
        <p:spPr bwMode="auto">
          <a:xfrm>
            <a:off x="838419" y="365125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5" y="6677819"/>
            <a:ext cx="8797041" cy="180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3" name="Picture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2" y="6233319"/>
            <a:ext cx="1388631" cy="5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479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2pPr>
      <a:lvl3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3pPr>
      <a:lvl4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4pPr>
      <a:lvl5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charset="0"/>
          <a:ea typeface="MS PGothic" panose="020B0600070205080204" pitchFamily="34" charset="-128"/>
          <a:cs typeface="MS PGothic" charset="0"/>
        </a:defRPr>
      </a:lvl5pPr>
      <a:lvl6pPr marL="2286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4572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6858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9144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7807" indent="-227807" algn="l" defTabSz="91360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007" indent="-227807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2207" indent="-227807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599407" indent="-227807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6607" indent="-227807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2" tIns="45576" rIns="91152" bIns="45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341285" y="409575"/>
            <a:ext cx="371553" cy="276666"/>
          </a:xfrm>
          <a:prstGeom prst="rect">
            <a:avLst/>
          </a:prstGeom>
          <a:noFill/>
        </p:spPr>
        <p:txBody>
          <a:bodyPr wrap="none" lIns="91111" tIns="45555" rIns="91111" bIns="45555">
            <a:spAutoFit/>
          </a:bodyPr>
          <a:lstStyle/>
          <a:p>
            <a:pPr algn="ctr" defTabSz="911074">
              <a:defRPr/>
            </a:pPr>
            <a:fld id="{F3ED867E-A719-4D3C-BD93-E1D5049CF155}" type="slidenum">
              <a:rPr lang="id-ID" sz="1200" b="1">
                <a:solidFill>
                  <a:srgbClr val="FFFFFF"/>
                </a:solidFill>
                <a:latin typeface="Lato Light"/>
                <a:ea typeface="MS PGothic" panose="020B0600070205080204" pitchFamily="34" charset="-128"/>
                <a:cs typeface="Lato Light"/>
              </a:rPr>
              <a:pPr algn="ctr" defTabSz="911074">
                <a:defRPr/>
              </a:pPr>
              <a:t>‹#›</a:t>
            </a:fld>
            <a:endParaRPr lang="id-ID" sz="1200" dirty="0">
              <a:solidFill>
                <a:srgbClr val="FFFFFF"/>
              </a:solidFill>
              <a:latin typeface="Lato Light"/>
              <a:ea typeface="MS PGothic" panose="020B0600070205080204" pitchFamily="34" charset="-128"/>
              <a:cs typeface="Lato Ligh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1357552" y="375444"/>
            <a:ext cx="343783" cy="343694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29" tIns="45564" rIns="91129" bIns="45564" anchor="ctr"/>
          <a:lstStyle/>
          <a:p>
            <a:pPr algn="ctr" defTabSz="911074">
              <a:defRPr/>
            </a:pPr>
            <a:endParaRPr lang="en-US" sz="22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  <p:sp>
        <p:nvSpPr>
          <p:cNvPr id="16389" name="Title Placeholder 10"/>
          <p:cNvSpPr>
            <a:spLocks noGrp="1"/>
          </p:cNvSpPr>
          <p:nvPr>
            <p:ph type="title"/>
          </p:nvPr>
        </p:nvSpPr>
        <p:spPr bwMode="auto">
          <a:xfrm>
            <a:off x="838419" y="365125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52" tIns="45576" rIns="91152" bIns="455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5" y="6677819"/>
            <a:ext cx="8797041" cy="180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29" tIns="45564" rIns="91129" bIns="45564" anchor="ctr"/>
          <a:lstStyle/>
          <a:p>
            <a:pPr algn="ctr" defTabSz="911074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391" name="Picture 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3" y="6199188"/>
            <a:ext cx="13886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936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 ftr="0" dt="0"/>
  <p:txStyles>
    <p:titleStyle>
      <a:lvl1pPr algn="l" defTabSz="9104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04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panose="020F0302020204030204" pitchFamily="34" charset="0"/>
        </a:defRPr>
      </a:lvl2pPr>
      <a:lvl3pPr algn="l" defTabSz="9104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panose="020F0302020204030204" pitchFamily="34" charset="0"/>
        </a:defRPr>
      </a:lvl3pPr>
      <a:lvl4pPr algn="l" defTabSz="9104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panose="020F0302020204030204" pitchFamily="34" charset="0"/>
        </a:defRPr>
      </a:lvl4pPr>
      <a:lvl5pPr algn="l" defTabSz="910432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panose="020F0302020204030204" pitchFamily="34" charset="0"/>
        </a:defRPr>
      </a:lvl5pPr>
      <a:lvl6pPr marL="228600" algn="l" defTabSz="910432" rtl="0" fontAlgn="base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panose="020F0302020204030204" pitchFamily="34" charset="0"/>
        </a:defRPr>
      </a:lvl6pPr>
      <a:lvl7pPr marL="457200" algn="l" defTabSz="910432" rtl="0" fontAlgn="base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panose="020F0302020204030204" pitchFamily="34" charset="0"/>
        </a:defRPr>
      </a:lvl7pPr>
      <a:lvl8pPr marL="685800" algn="l" defTabSz="910432" rtl="0" fontAlgn="base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panose="020F0302020204030204" pitchFamily="34" charset="0"/>
        </a:defRPr>
      </a:lvl8pPr>
      <a:lvl9pPr marL="914400" algn="l" defTabSz="910432" rtl="0" fontAlgn="base">
        <a:lnSpc>
          <a:spcPct val="90000"/>
        </a:lnSpc>
        <a:spcBef>
          <a:spcPct val="0"/>
        </a:spcBef>
        <a:spcAft>
          <a:spcPct val="0"/>
        </a:spcAft>
        <a:defRPr sz="435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0432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7013" algn="l" defTabSz="9104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5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defTabSz="9104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defTabSz="9104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2049463" indent="-227013" algn="l" defTabSz="910432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505318" indent="-227766" algn="l" defTabSz="9110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828" indent="-227766" algn="l" defTabSz="9110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340" indent="-227766" algn="l" defTabSz="9110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851" indent="-227766" algn="l" defTabSz="9110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16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29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38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51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61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72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83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95" algn="l" defTabSz="911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350" tIns="45675" rIns="91350" bIns="456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24" y="365126"/>
            <a:ext cx="10515163" cy="1325563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60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algn="ctr" defTabSz="913304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8" y="6222931"/>
            <a:ext cx="1373543" cy="6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</p:sldLayoutIdLst>
  <p:hf hdr="0" ftr="0" dt="0"/>
  <p:txStyles>
    <p:titleStyle>
      <a:lvl1pPr algn="l" defTabSz="91325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18" indent="-228318" algn="l" defTabSz="91325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44" indent="-228318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75" indent="-228318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01" indent="-228318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31" indent="-228318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61" indent="-228318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088" indent="-228318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18" indent="-228318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47" indent="-228318" algn="l" defTabSz="91325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9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7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8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5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4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03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31" algn="l" defTabSz="913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>
            <a:fillRect/>
          </a:stretch>
        </p:blipFill>
        <p:spPr bwMode="auto">
          <a:xfrm>
            <a:off x="848519" y="1223169"/>
            <a:ext cx="6188869" cy="45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36927" y="1223169"/>
            <a:ext cx="3032116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217"/>
            <a:endParaRPr lang="en-US" sz="2700" dirty="0">
              <a:solidFill>
                <a:srgbClr val="737572"/>
              </a:solidFill>
              <a:latin typeface="Lato Light"/>
              <a:cs typeface="Lato Light"/>
            </a:endParaRPr>
          </a:p>
          <a:p>
            <a:pPr algn="ctr" defTabSz="914217"/>
            <a:r>
              <a:rPr lang="en-US" sz="4000" dirty="0">
                <a:solidFill>
                  <a:srgbClr val="FFFFFF"/>
                </a:solidFill>
                <a:latin typeface="Lato Light"/>
                <a:cs typeface="Lato Light"/>
              </a:rPr>
              <a:t>Mark</a:t>
            </a:r>
          </a:p>
          <a:p>
            <a:pPr algn="ctr" defTabSz="914217"/>
            <a:r>
              <a:rPr lang="en-US" sz="4000" dirty="0">
                <a:solidFill>
                  <a:srgbClr val="FFFFFF"/>
                </a:solidFill>
                <a:latin typeface="Lato Light"/>
                <a:cs typeface="Lato Light"/>
              </a:rPr>
              <a:t>Wilson</a:t>
            </a:r>
          </a:p>
          <a:p>
            <a:pPr algn="ctr" defTabSz="914217"/>
            <a:r>
              <a:rPr lang="en-US" sz="1600" dirty="0">
                <a:solidFill>
                  <a:srgbClr val="FFFFFF"/>
                </a:solidFill>
                <a:latin typeface="Lato Light"/>
                <a:cs typeface="Lato Light"/>
              </a:rPr>
              <a:t>—</a:t>
            </a:r>
          </a:p>
          <a:p>
            <a:pPr algn="ctr" defTabSz="914217"/>
            <a:endParaRPr lang="en-US" sz="1800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914217"/>
            <a:r>
              <a:rPr lang="en-US" sz="2000" dirty="0">
                <a:solidFill>
                  <a:srgbClr val="FFFFFF"/>
                </a:solidFill>
                <a:latin typeface="Lato Light"/>
                <a:cs typeface="Lato Light"/>
              </a:rPr>
              <a:t>President &amp; CEO</a:t>
            </a:r>
          </a:p>
          <a:p>
            <a:pPr algn="ctr" defTabSz="914217"/>
            <a:r>
              <a:rPr lang="en-US" sz="2000" dirty="0">
                <a:solidFill>
                  <a:srgbClr val="FFFFFF"/>
                </a:solidFill>
                <a:latin typeface="Lato Light"/>
                <a:cs typeface="Lato Light"/>
              </a:rPr>
              <a:t>Florida Chamber of Commerce</a:t>
            </a:r>
          </a:p>
          <a:p>
            <a:pPr algn="ctr" defTabSz="914217"/>
            <a:endParaRPr lang="en-US" sz="2000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914217"/>
            <a:r>
              <a:rPr lang="en-US" sz="1800" dirty="0">
                <a:solidFill>
                  <a:srgbClr val="FFFFFF"/>
                </a:solidFill>
                <a:latin typeface="Lato Light"/>
                <a:cs typeface="Lato Light"/>
              </a:rPr>
              <a:t>MWilson@FLChamber.com</a:t>
            </a:r>
          </a:p>
          <a:p>
            <a:pPr algn="ctr" defTabSz="914217"/>
            <a:endParaRPr lang="en-US" sz="2000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914217"/>
            <a:endParaRPr lang="en-US" sz="1400" dirty="0">
              <a:solidFill>
                <a:srgbClr val="737572"/>
              </a:solidFill>
              <a:latin typeface="Lato Light"/>
              <a:cs typeface="Lato Light"/>
            </a:endParaRPr>
          </a:p>
          <a:p>
            <a:pPr algn="ctr" defTabSz="914217"/>
            <a:endParaRPr lang="en-US" sz="1600" dirty="0">
              <a:solidFill>
                <a:srgbClr val="73757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708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0" y="344501"/>
            <a:ext cx="12192000" cy="56579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3989">
              <a:lnSpc>
                <a:spcPct val="90000"/>
              </a:lnSpc>
              <a:defRPr/>
            </a:pPr>
            <a:r>
              <a:rPr lang="en-US" sz="3000" dirty="0">
                <a:solidFill>
                  <a:srgbClr val="FFFFFF"/>
                </a:solidFill>
                <a:latin typeface="Lato Light"/>
                <a:cs typeface="Lato Light"/>
              </a:rPr>
              <a:t>Talent is an Advantage and a Risk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29719" y="906088"/>
            <a:ext cx="6346825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899" y="1467676"/>
            <a:ext cx="3124201" cy="4437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215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79" y="1122946"/>
            <a:ext cx="7639161" cy="509337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3822363" y="995996"/>
            <a:ext cx="4571999" cy="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41495" y="336816"/>
            <a:ext cx="6306032" cy="590840"/>
          </a:xfrm>
          <a:prstGeom prst="rect">
            <a:avLst/>
          </a:prstGeom>
          <a:noFill/>
        </p:spPr>
        <p:txBody>
          <a:bodyPr wrap="none" lIns="91350" tIns="45675" rIns="91350" bIns="45675" rtlCol="0">
            <a:spAutoFit/>
          </a:bodyPr>
          <a:lstStyle/>
          <a:p>
            <a:pPr algn="ctr" defTabSz="913304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Lato Light"/>
                <a:cs typeface="Lato Light"/>
              </a:rPr>
              <a:t>Jobs For The Future: 2 Million</a:t>
            </a:r>
          </a:p>
        </p:txBody>
      </p:sp>
    </p:spTree>
    <p:extLst>
      <p:ext uri="{BB962C8B-B14F-4D97-AF65-F5344CB8AC3E}">
        <p14:creationId xmlns:p14="http://schemas.microsoft.com/office/powerpoint/2010/main" val="111811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E0F3C-F2D7-4E0C-89E5-597840FA9477}" type="slidenum">
              <a:rPr lang="en-US" smtClean="0">
                <a:ea typeface="MS PGothic" panose="020B0600070205080204" pitchFamily="34" charset="-128"/>
              </a:rPr>
              <a:pPr>
                <a:defRPr/>
              </a:pPr>
              <a:t>12</a:t>
            </a:fld>
            <a:endParaRPr lang="en-US" dirty="0"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08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5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6832" y="14288"/>
            <a:ext cx="12332494" cy="2525713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6" tIns="45663" rIns="91326" bIns="45663" anchor="ctr"/>
          <a:lstStyle/>
          <a:p>
            <a:pPr algn="ctr" defTabSz="913076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412675" name="Picture Placeholder 11" descr="P:\2017\WWS Press Conference 1.12.17\FLACHAMBER011217CH10.jpg"/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6" t="-954" r="1176" b="-198"/>
          <a:stretch>
            <a:fillRect/>
          </a:stretch>
        </p:blipFill>
        <p:spPr>
          <a:xfrm>
            <a:off x="-956469" y="427038"/>
            <a:ext cx="13242132" cy="6249988"/>
          </a:xfrm>
        </p:spPr>
      </p:pic>
      <p:sp>
        <p:nvSpPr>
          <p:cNvPr id="13" name="Rectangle 12"/>
          <p:cNvSpPr/>
          <p:nvPr/>
        </p:nvSpPr>
        <p:spPr>
          <a:xfrm>
            <a:off x="-46832" y="4331494"/>
            <a:ext cx="12332494" cy="2525713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6" tIns="45663" rIns="91326" bIns="45663" anchor="ctr"/>
          <a:lstStyle/>
          <a:p>
            <a:pPr algn="ctr" defTabSz="913076"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532" y="5085557"/>
            <a:ext cx="7040159" cy="757015"/>
          </a:xfrm>
          <a:prstGeom prst="rect">
            <a:avLst/>
          </a:prstGeom>
          <a:noFill/>
        </p:spPr>
        <p:txBody>
          <a:bodyPr wrap="none" lIns="91326" tIns="45663" rIns="91326" bIns="45663">
            <a:spAutoFit/>
          </a:bodyPr>
          <a:lstStyle/>
          <a:p>
            <a:pPr defTabSz="913076">
              <a:lnSpc>
                <a:spcPct val="90000"/>
              </a:lnSpc>
              <a:defRPr/>
            </a:pPr>
            <a:r>
              <a:rPr lang="en-US" sz="4800" dirty="0">
                <a:solidFill>
                  <a:srgbClr val="FFFFFF"/>
                </a:solidFill>
                <a:latin typeface="Lato Black"/>
                <a:ea typeface="MS PGothic" panose="020B0600070205080204" pitchFamily="34" charset="-128"/>
                <a:cs typeface="Lato Black"/>
              </a:rPr>
              <a:t>mwilson@flchamber.com</a:t>
            </a:r>
            <a:endParaRPr lang="en-US" sz="4800" dirty="0">
              <a:solidFill>
                <a:srgbClr val="FFFF00"/>
              </a:solidFill>
              <a:latin typeface="Lato Black"/>
              <a:ea typeface="MS PGothic" panose="020B0600070205080204" pitchFamily="34" charset="-128"/>
              <a:cs typeface="Lato Blac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32657" y="4652963"/>
            <a:ext cx="0" cy="1702594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0750" y="6677025"/>
            <a:ext cx="10389394" cy="180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26" tIns="45663" rIns="91326" bIns="45663" anchor="ctr"/>
          <a:lstStyle/>
          <a:p>
            <a:pPr algn="ctr" defTabSz="913076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63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7878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0" y="0"/>
            <a:ext cx="12308306" cy="6858000"/>
          </a:xfrm>
          <a:prstGeom prst="rect">
            <a:avLst/>
          </a:prstGeom>
          <a:solidFill>
            <a:schemeClr val="tx1">
              <a:lumMod val="50000"/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2" tIns="45531" rIns="91062" bIns="45531" rtlCol="0" anchor="ctr"/>
          <a:lstStyle/>
          <a:p>
            <a:pPr algn="ctr" defTabSz="910392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164" y="426958"/>
            <a:ext cx="10042771" cy="2554545"/>
          </a:xfrm>
          <a:prstGeom prst="rect">
            <a:avLst/>
          </a:prstGeom>
          <a:noFill/>
        </p:spPr>
        <p:txBody>
          <a:bodyPr wrap="square" lIns="91062" tIns="45531" rIns="91062" bIns="45531" rtlCol="0">
            <a:spAutoFit/>
          </a:bodyPr>
          <a:lstStyle/>
          <a:p>
            <a:pPr defTabSz="910392"/>
            <a:r>
              <a:rPr lang="en-US" sz="40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  <a:sym typeface="Georgia"/>
              </a:rPr>
              <a:t>“Florida is changing. Our economics, our demographics and our politics are all changing and these changes are both opportunities and challenges.” </a:t>
            </a:r>
            <a:r>
              <a:rPr lang="mr-IN" sz="30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  <a:sym typeface="Georgia"/>
              </a:rPr>
              <a:t>–</a:t>
            </a:r>
            <a:r>
              <a:rPr lang="en-US" sz="3000" dirty="0">
                <a:solidFill>
                  <a:srgbClr val="FFFFFF"/>
                </a:solidFill>
                <a:latin typeface="Lato Light" charset="0"/>
                <a:ea typeface="Lato Light" charset="0"/>
                <a:cs typeface="Lato Light" charset="0"/>
                <a:sym typeface="Georgia"/>
              </a:rPr>
              <a:t> Mark Wilson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9586" y="6677527"/>
            <a:ext cx="10391686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62" tIns="45531" rIns="91062" bIns="45531" rtlCol="0" anchor="ctr"/>
          <a:lstStyle/>
          <a:p>
            <a:pPr algn="ctr" defTabSz="910392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48702" y="4916905"/>
            <a:ext cx="12336067" cy="1941100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0" tIns="45675" rIns="91350" bIns="45675" rtlCol="0" anchor="ctr"/>
          <a:lstStyle/>
          <a:p>
            <a:pPr algn="ctr" defTabSz="913304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0131" y="5471319"/>
            <a:ext cx="8750162" cy="923239"/>
          </a:xfrm>
          <a:prstGeom prst="rect">
            <a:avLst/>
          </a:prstGeom>
          <a:noFill/>
        </p:spPr>
        <p:txBody>
          <a:bodyPr wrap="none" lIns="91350" tIns="45675" rIns="91350" bIns="45675" rtlCol="0">
            <a:spAutoFit/>
          </a:bodyPr>
          <a:lstStyle/>
          <a:p>
            <a:pPr defTabSz="913304">
              <a:lnSpc>
                <a:spcPct val="90000"/>
              </a:lnSpc>
            </a:pPr>
            <a:r>
              <a:rPr lang="en-US" sz="6000" dirty="0">
                <a:solidFill>
                  <a:srgbClr val="FFFFFF"/>
                </a:solidFill>
                <a:latin typeface="Lato Black"/>
                <a:cs typeface="Lato Black"/>
              </a:rPr>
              <a:t>mwilson@flchamber.com</a:t>
            </a:r>
            <a:endParaRPr lang="en-US" sz="6000" dirty="0">
              <a:solidFill>
                <a:srgbClr val="FFFF00"/>
              </a:solidFill>
              <a:latin typeface="Lato Black"/>
              <a:cs typeface="Lato Blac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30973" y="5038013"/>
            <a:ext cx="0" cy="1703312"/>
          </a:xfrm>
          <a:prstGeom prst="line">
            <a:avLst/>
          </a:prstGeom>
          <a:ln w="5715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Six Pillars_2014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/>
          <a:stretch>
            <a:fillRect/>
          </a:stretch>
        </p:blipFill>
        <p:spPr bwMode="auto">
          <a:xfrm>
            <a:off x="2058194" y="686594"/>
            <a:ext cx="7854950" cy="52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Six Pillars_2014_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0" t="30299" r="1222" b="19133"/>
          <a:stretch>
            <a:fillRect/>
          </a:stretch>
        </p:blipFill>
        <p:spPr bwMode="auto">
          <a:xfrm>
            <a:off x="3990182" y="2005807"/>
            <a:ext cx="5826125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56125" y="2224882"/>
            <a:ext cx="4924425" cy="2031010"/>
          </a:xfrm>
          <a:prstGeom prst="rect">
            <a:avLst/>
          </a:prstGeom>
          <a:noFill/>
        </p:spPr>
        <p:txBody>
          <a:bodyPr lIns="91129" tIns="45564" rIns="91129" bIns="45564">
            <a:spAutoFit/>
          </a:bodyPr>
          <a:lstStyle/>
          <a:p>
            <a:pPr marL="285750" indent="-285750" defTabSz="911256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F6D">
                    <a:lumMod val="75000"/>
                  </a:srgbClr>
                </a:solidFill>
                <a:ea typeface="MS PGothic" panose="020B0600070205080204" pitchFamily="34" charset="-128"/>
              </a:rPr>
              <a:t>Early Learning</a:t>
            </a:r>
          </a:p>
          <a:p>
            <a:pPr marL="285750" indent="-285750" defTabSz="911256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2F6D">
                  <a:lumMod val="75000"/>
                </a:srgbClr>
              </a:solidFill>
              <a:ea typeface="MS PGothic" panose="020B0600070205080204" pitchFamily="34" charset="-128"/>
            </a:endParaRPr>
          </a:p>
          <a:p>
            <a:pPr marL="285750" indent="-285750" defTabSz="911256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F6D">
                    <a:lumMod val="75000"/>
                  </a:srgbClr>
                </a:solidFill>
                <a:ea typeface="MS PGothic" panose="020B0600070205080204" pitchFamily="34" charset="-128"/>
              </a:rPr>
              <a:t>K-12</a:t>
            </a:r>
          </a:p>
          <a:p>
            <a:pPr marL="285750" indent="-285750" defTabSz="911256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2F6D">
                  <a:lumMod val="75000"/>
                </a:srgbClr>
              </a:solidFill>
              <a:ea typeface="MS PGothic" panose="020B0600070205080204" pitchFamily="34" charset="-128"/>
            </a:endParaRPr>
          </a:p>
          <a:p>
            <a:pPr marL="285750" indent="-285750" defTabSz="911256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F6D">
                    <a:lumMod val="75000"/>
                  </a:srgbClr>
                </a:solidFill>
                <a:ea typeface="MS PGothic" panose="020B0600070205080204" pitchFamily="34" charset="-128"/>
              </a:rPr>
              <a:t>Post-Secondary Education</a:t>
            </a:r>
          </a:p>
          <a:p>
            <a:pPr marL="285750" indent="-285750" defTabSz="911256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2F6D">
                  <a:lumMod val="75000"/>
                </a:srgbClr>
              </a:solidFill>
              <a:ea typeface="MS PGothic" panose="020B0600070205080204" pitchFamily="34" charset="-128"/>
            </a:endParaRPr>
          </a:p>
          <a:p>
            <a:pPr marL="285750" indent="-285750" defTabSz="911256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F6D">
                    <a:lumMod val="75000"/>
                  </a:srgbClr>
                </a:solidFill>
                <a:ea typeface="MS PGothic" panose="020B0600070205080204" pitchFamily="34" charset="-128"/>
              </a:rPr>
              <a:t>Workforce Training </a:t>
            </a:r>
          </a:p>
        </p:txBody>
      </p:sp>
    </p:spTree>
    <p:extLst>
      <p:ext uri="{BB962C8B-B14F-4D97-AF65-F5344CB8AC3E}">
        <p14:creationId xmlns:p14="http://schemas.microsoft.com/office/powerpoint/2010/main" val="105774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Box 9"/>
          <p:cNvSpPr txBox="1">
            <a:spLocks noChangeArrowheads="1"/>
          </p:cNvSpPr>
          <p:nvPr/>
        </p:nvSpPr>
        <p:spPr bwMode="auto">
          <a:xfrm>
            <a:off x="654761" y="277187"/>
            <a:ext cx="10567194" cy="4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51" tIns="22826" rIns="45651" bIns="22826">
            <a:spAutoFit/>
          </a:bodyPr>
          <a:lstStyle>
            <a:lvl1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113213" indent="-1827213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4570413" indent="-1827213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5027613" indent="-1827213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484813" indent="-1827213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FFFFFF"/>
                </a:solidFill>
                <a:latin typeface="Lato Light" pitchFamily="34" charset="0"/>
              </a:rPr>
              <a:t>Scott Era: New Voters</a:t>
            </a:r>
          </a:p>
        </p:txBody>
      </p:sp>
      <p:cxnSp>
        <p:nvCxnSpPr>
          <p:cNvPr id="236" name="Straight Connector 235"/>
          <p:cNvCxnSpPr/>
          <p:nvPr/>
        </p:nvCxnSpPr>
        <p:spPr>
          <a:xfrm flipH="1">
            <a:off x="2821698" y="882025"/>
            <a:ext cx="6346825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05" y="1144857"/>
            <a:ext cx="10897227" cy="5287571"/>
          </a:xfrm>
          <a:prstGeom prst="rect">
            <a:avLst/>
          </a:prstGeom>
        </p:spPr>
      </p:pic>
      <p:sp>
        <p:nvSpPr>
          <p:cNvPr id="474" name="TextBox 473"/>
          <p:cNvSpPr txBox="1"/>
          <p:nvPr/>
        </p:nvSpPr>
        <p:spPr>
          <a:xfrm>
            <a:off x="652875" y="2415942"/>
            <a:ext cx="50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srgbClr val="FFFFFF"/>
                </a:solidFill>
              </a:rPr>
              <a:t>Map Shaded by </a:t>
            </a:r>
          </a:p>
          <a:p>
            <a:pPr defTabSz="914400"/>
            <a:r>
              <a:rPr lang="en-US" dirty="0">
                <a:solidFill>
                  <a:srgbClr val="FFFFFF"/>
                </a:solidFill>
              </a:rPr>
              <a:t>Total Voters/New Voters</a:t>
            </a:r>
          </a:p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1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46050959"/>
              </p:ext>
            </p:extLst>
          </p:nvPr>
        </p:nvGraphicFramePr>
        <p:xfrm>
          <a:off x="66755" y="0"/>
          <a:ext cx="12185652" cy="6132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2581746" y="1017129"/>
            <a:ext cx="6346825" cy="0"/>
          </a:xfrm>
          <a:prstGeom prst="line">
            <a:avLst/>
          </a:prstGeom>
          <a:ln w="38100" cmpd="sng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74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E0F3C-F2D7-4E0C-89E5-597840FA9477}" type="slidenum">
              <a:rPr lang="en-US" smtClean="0">
                <a:ea typeface="MS PGothic" panose="020B0600070205080204" pitchFamily="34" charset="-128"/>
              </a:rPr>
              <a:pPr>
                <a:defRPr/>
              </a:pPr>
              <a:t>6</a:t>
            </a:fld>
            <a:endParaRPr lang="en-US" dirty="0"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2" b="9798"/>
          <a:stretch/>
        </p:blipFill>
        <p:spPr>
          <a:xfrm>
            <a:off x="-810122" y="-507676"/>
            <a:ext cx="12994101" cy="734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6433" y="1387642"/>
            <a:ext cx="952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“Talent is quickly replacing the tax incentive as the economic tool of choice.” – Mark Wilson</a:t>
            </a:r>
          </a:p>
        </p:txBody>
      </p:sp>
    </p:spTree>
    <p:extLst>
      <p:ext uri="{BB962C8B-B14F-4D97-AF65-F5344CB8AC3E}">
        <p14:creationId xmlns:p14="http://schemas.microsoft.com/office/powerpoint/2010/main" val="185140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3822363" y="918506"/>
            <a:ext cx="4571999" cy="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67775" y="336816"/>
            <a:ext cx="3453456" cy="507740"/>
          </a:xfrm>
          <a:prstGeom prst="rect">
            <a:avLst/>
          </a:prstGeom>
          <a:noFill/>
        </p:spPr>
        <p:txBody>
          <a:bodyPr wrap="none" lIns="91350" tIns="45675" rIns="91350" bIns="45675" rtlCol="0">
            <a:spAutoFit/>
          </a:bodyPr>
          <a:lstStyle/>
          <a:p>
            <a:pPr algn="ctr" defTabSz="913304">
              <a:lnSpc>
                <a:spcPct val="90000"/>
              </a:lnSpc>
            </a:pPr>
            <a:r>
              <a:rPr lang="en-US" sz="3000" dirty="0">
                <a:solidFill>
                  <a:srgbClr val="FFFFFF"/>
                </a:solidFill>
                <a:latin typeface="Lato Light"/>
                <a:cs typeface="Lato Light"/>
              </a:rPr>
              <a:t>Florida At A Glance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569" y="1284288"/>
            <a:ext cx="5026819" cy="4893603"/>
          </a:xfrm>
          <a:prstGeom prst="rect">
            <a:avLst/>
          </a:prstGeom>
          <a:noFill/>
        </p:spPr>
        <p:txBody>
          <a:bodyPr lIns="45675" tIns="22838" rIns="45675" bIns="22838">
            <a:spAutoFit/>
          </a:bodyPr>
          <a:lstStyle/>
          <a:p>
            <a:pPr marL="142733" indent="-142733" defTabSz="45674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white"/>
                </a:solidFill>
                <a:latin typeface="Lato Light" panose="020F0302020204030203"/>
                <a:ea typeface="MS PGothic" panose="020B0600070205080204" pitchFamily="34" charset="-128"/>
                <a:cs typeface="Arial" panose="020B0604020202020204" pitchFamily="34" charset="0"/>
              </a:rPr>
              <a:t>Florida’s Economy $964.9 Billion GDP  (16</a:t>
            </a:r>
            <a:r>
              <a:rPr lang="en-US" sz="2600" baseline="30000" dirty="0">
                <a:solidFill>
                  <a:prstClr val="white"/>
                </a:solidFill>
                <a:latin typeface="Lato Light" panose="020F0302020204030203"/>
                <a:ea typeface="MS PGothic" panose="020B0600070205080204" pitchFamily="34" charset="-128"/>
                <a:cs typeface="Arial" panose="020B0604020202020204" pitchFamily="34" charset="0"/>
              </a:rPr>
              <a:t>th </a:t>
            </a:r>
            <a:r>
              <a:rPr lang="en-US" sz="2600" dirty="0">
                <a:solidFill>
                  <a:prstClr val="white"/>
                </a:solidFill>
                <a:latin typeface="Lato Light" panose="020F0302020204030203"/>
                <a:ea typeface="MS PGothic" panose="020B0600070205080204" pitchFamily="34" charset="-128"/>
                <a:cs typeface="Arial" panose="020B0604020202020204" pitchFamily="34" charset="0"/>
              </a:rPr>
              <a:t>/ $1T by 2018)</a:t>
            </a:r>
          </a:p>
          <a:p>
            <a:pPr defTabSz="456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00" dirty="0">
              <a:solidFill>
                <a:prstClr val="white"/>
              </a:solidFill>
              <a:latin typeface="Lato Light" panose="020F0302020204030203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42733" indent="-142733" defTabSz="45674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white"/>
                </a:solidFill>
                <a:latin typeface="Lato Light" panose="020F0302020204030203"/>
                <a:ea typeface="MS PGothic" panose="020B0600070205080204" pitchFamily="34" charset="-128"/>
                <a:cs typeface="Arial" panose="020B0604020202020204" pitchFamily="34" charset="0"/>
              </a:rPr>
              <a:t>20.98 Million Residents (3</a:t>
            </a:r>
            <a:r>
              <a:rPr lang="en-US" sz="2600" baseline="30000" dirty="0">
                <a:solidFill>
                  <a:prstClr val="white"/>
                </a:solidFill>
                <a:latin typeface="Lato Light" panose="020F0302020204030203"/>
                <a:ea typeface="MS PGothic" panose="020B0600070205080204" pitchFamily="34" charset="-128"/>
                <a:cs typeface="Arial" panose="020B0604020202020204" pitchFamily="34" charset="0"/>
              </a:rPr>
              <a:t>rd</a:t>
            </a:r>
            <a:r>
              <a:rPr lang="en-US" sz="2600" dirty="0">
                <a:solidFill>
                  <a:prstClr val="white"/>
                </a:solidFill>
                <a:latin typeface="Lato Light" panose="020F0302020204030203"/>
                <a:ea typeface="MS PGothic" panose="020B0600070205080204" pitchFamily="34" charset="-128"/>
                <a:cs typeface="Arial" panose="020B0604020202020204" pitchFamily="34" charset="0"/>
              </a:rPr>
              <a:t> / +5.4M by 2030 / +898/day)</a:t>
            </a:r>
          </a:p>
          <a:p>
            <a:pPr marL="142733" indent="-142733" defTabSz="45674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700" dirty="0">
              <a:solidFill>
                <a:srgbClr val="FFFFFF"/>
              </a:solidFill>
              <a:latin typeface="Lato Light" panose="020F0302020204030203"/>
              <a:ea typeface="MS PGothic" panose="020B0600070205080204" pitchFamily="34" charset="-128"/>
            </a:endParaRPr>
          </a:p>
          <a:p>
            <a:pPr marL="142733" indent="-142733" defTabSz="45674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rgbClr val="FFFFFF"/>
                </a:solidFill>
                <a:latin typeface="Lato Light" panose="020F0302020204030203"/>
                <a:ea typeface="MS PGothic" panose="020B0600070205080204" pitchFamily="34" charset="-128"/>
              </a:rPr>
              <a:t>Florida creates </a:t>
            </a:r>
            <a:r>
              <a:rPr lang="en-US" sz="2700" u="sng" dirty="0">
                <a:solidFill>
                  <a:srgbClr val="FFFFFF"/>
                </a:solidFill>
                <a:latin typeface="Lato Light" panose="020F0302020204030203"/>
                <a:ea typeface="MS PGothic" panose="020B0600070205080204" pitchFamily="34" charset="-128"/>
              </a:rPr>
              <a:t>1 out of every 10 jobs</a:t>
            </a:r>
            <a:r>
              <a:rPr lang="en-US" sz="2700" dirty="0">
                <a:solidFill>
                  <a:srgbClr val="FFFFFF"/>
                </a:solidFill>
                <a:latin typeface="Lato Light" panose="020F0302020204030203"/>
                <a:ea typeface="MS PGothic" panose="020B0600070205080204" pitchFamily="34" charset="-128"/>
              </a:rPr>
              <a:t> in the U.S.</a:t>
            </a:r>
          </a:p>
          <a:p>
            <a:pPr defTabSz="456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00" dirty="0">
              <a:solidFill>
                <a:prstClr val="white"/>
              </a:solidFill>
              <a:latin typeface="Lato Light" panose="020F0302020204030203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42733" indent="-142733" defTabSz="45674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white"/>
                </a:solidFill>
                <a:latin typeface="Lato Light" panose="020F0302020204030203"/>
                <a:ea typeface="MS PGothic" panose="020B0600070205080204" pitchFamily="34" charset="-128"/>
                <a:cs typeface="Arial" panose="020B0604020202020204" pitchFamily="34" charset="0"/>
              </a:rPr>
              <a:t>112.3 Million Visitors in 2016</a:t>
            </a:r>
          </a:p>
          <a:p>
            <a:pPr marL="142733" indent="-142733" defTabSz="45674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600" dirty="0">
              <a:solidFill>
                <a:prstClr val="white"/>
              </a:solidFill>
              <a:latin typeface="Lato Light" panose="020F0302020204030203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142733" indent="-142733" defTabSz="45674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white"/>
                </a:solidFill>
                <a:latin typeface="Lato Light" panose="020F0302020204030203"/>
                <a:ea typeface="MS PGothic" panose="020B0600070205080204" pitchFamily="34" charset="-128"/>
                <a:cs typeface="Arial" panose="020B0604020202020204" pitchFamily="34" charset="0"/>
              </a:rPr>
              <a:t>3.6% Unemployment 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137" y="1362219"/>
            <a:ext cx="6512699" cy="491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1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62782" y="203994"/>
            <a:ext cx="10567194" cy="4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51" tIns="22826" rIns="45651" bIns="22826">
            <a:spAutoFit/>
          </a:bodyPr>
          <a:lstStyle>
            <a:lvl1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defTabSz="912813"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113213" indent="-1827213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4570413" indent="-1827213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5027613" indent="-1827213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484813" indent="-1827213" defTabSz="9128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FFFF"/>
                </a:solidFill>
                <a:latin typeface="Lato Light" panose="020F0302020204030203" pitchFamily="34" charset="0"/>
              </a:rPr>
              <a:t>Improving Education For A Better Workforce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29719" y="809625"/>
            <a:ext cx="6346825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84767" y="3727274"/>
            <a:ext cx="3407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27.3% of Floridians had at least a bachelor’s degree or higher in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4767" y="1201084"/>
            <a:ext cx="3407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36.7% of Floridians had at least an associate’s degree or higher in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891"/>
          <a:stretch/>
        </p:blipFill>
        <p:spPr>
          <a:xfrm>
            <a:off x="662782" y="984142"/>
            <a:ext cx="5754688" cy="5111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026" y="953661"/>
            <a:ext cx="1609483" cy="23837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 rotWithShape="1">
          <a:blip r:embed="rId5"/>
          <a:srcRect l="4808" t="20160" r="68109" b="13527"/>
          <a:stretch/>
        </p:blipFill>
        <p:spPr bwMode="auto">
          <a:xfrm>
            <a:off x="7136784" y="3617725"/>
            <a:ext cx="1609725" cy="238125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27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3822363" y="995996"/>
            <a:ext cx="4571999" cy="2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4863" y="336816"/>
            <a:ext cx="5639312" cy="590840"/>
          </a:xfrm>
          <a:prstGeom prst="rect">
            <a:avLst/>
          </a:prstGeom>
          <a:noFill/>
        </p:spPr>
        <p:txBody>
          <a:bodyPr wrap="none" lIns="91350" tIns="45675" rIns="91350" bIns="45675" rtlCol="0">
            <a:spAutoFit/>
          </a:bodyPr>
          <a:lstStyle/>
          <a:p>
            <a:pPr algn="ctr" defTabSz="913304">
              <a:lnSpc>
                <a:spcPct val="90000"/>
              </a:lnSpc>
            </a:pPr>
            <a:r>
              <a:rPr lang="en-US" sz="3600" dirty="0">
                <a:solidFill>
                  <a:srgbClr val="FFFFFF"/>
                </a:solidFill>
                <a:latin typeface="Lato Light"/>
                <a:cs typeface="Lato Light"/>
              </a:rPr>
              <a:t>2018 Learners To Earners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3388" y="4188324"/>
            <a:ext cx="37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Ava Parker, President, Palm Beach State College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63" y="4188324"/>
            <a:ext cx="379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Chancellor Madeline </a:t>
            </a:r>
            <a:r>
              <a:rPr lang="en-US" dirty="0" err="1">
                <a:solidFill>
                  <a:srgbClr val="FFFFFF"/>
                </a:solidFill>
              </a:rPr>
              <a:t>Pumariega</a:t>
            </a:r>
            <a:r>
              <a:rPr lang="en-US" dirty="0">
                <a:solidFill>
                  <a:srgbClr val="FFFFFF"/>
                </a:solidFill>
              </a:rPr>
              <a:t>, Senior VP and Chief Policy Officer, Helios Education Foundation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7" y="1973178"/>
            <a:ext cx="3281002" cy="2187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88" y="1973177"/>
            <a:ext cx="3280733" cy="218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31" y="1973177"/>
            <a:ext cx="3274595" cy="21830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9416" y="4188324"/>
            <a:ext cx="379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Jim </a:t>
            </a:r>
            <a:r>
              <a:rPr lang="en-US" dirty="0" err="1">
                <a:solidFill>
                  <a:srgbClr val="FFFFFF"/>
                </a:solidFill>
              </a:rPr>
              <a:t>Murdough</a:t>
            </a:r>
            <a:r>
              <a:rPr lang="en-US" dirty="0">
                <a:solidFill>
                  <a:srgbClr val="FFFFFF"/>
                </a:solidFill>
              </a:rPr>
              <a:t>, President, Tallahassee Community College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45007" y="5358063"/>
            <a:ext cx="361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June 11-12 in Tampa</a:t>
            </a:r>
          </a:p>
        </p:txBody>
      </p:sp>
    </p:spTree>
    <p:extLst>
      <p:ext uri="{BB962C8B-B14F-4D97-AF65-F5344CB8AC3E}">
        <p14:creationId xmlns:p14="http://schemas.microsoft.com/office/powerpoint/2010/main" val="251824335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6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268</Words>
  <Application>Microsoft Office PowerPoint</Application>
  <PresentationFormat>Widescreen</PresentationFormat>
  <Paragraphs>65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Calibri Light</vt:lpstr>
      <vt:lpstr>Georgia</vt:lpstr>
      <vt:lpstr>Lato Black</vt:lpstr>
      <vt:lpstr>Lato Light</vt:lpstr>
      <vt:lpstr>5_Office Theme</vt:lpstr>
      <vt:lpstr>2_Office Theme</vt:lpstr>
      <vt:lpstr>16_Office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Royal Shepherd</dc:creator>
  <cp:lastModifiedBy>Eileen Johnson</cp:lastModifiedBy>
  <cp:revision>9</cp:revision>
  <cp:lastPrinted>2018-01-09T21:43:51Z</cp:lastPrinted>
  <dcterms:created xsi:type="dcterms:W3CDTF">2018-01-04T12:57:15Z</dcterms:created>
  <dcterms:modified xsi:type="dcterms:W3CDTF">2018-01-10T15:32:04Z</dcterms:modified>
</cp:coreProperties>
</file>